
<file path=[Content_Types].xml><?xml version="1.0" encoding="utf-8"?>
<Types xmlns="http://schemas.openxmlformats.org/package/2006/content-types">
  <Default ContentType="application/vnd.openxmlformats-officedocument.oleObject" Extension="bin"/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8288000" cy="10287000"/>
  <p:notesSz cx="6858000" cy="9144000"/>
  <p:embeddedFontLst>
    <p:embeddedFont>
      <p:font typeface="Abril Fatface" charset="1" panose="02000503000000020003"/>
      <p:regular r:id="rId22"/>
    </p:embeddedFont>
    <p:embeddedFont>
      <p:font typeface="Roboto Bold" charset="1" panose="02000000000000000000"/>
      <p:regular r:id="rId23"/>
    </p:embeddedFont>
    <p:embeddedFont>
      <p:font typeface="Open Sans Bold" charset="1" panose="020B0806030504020204"/>
      <p:regular r:id="rId24"/>
    </p:embeddedFont>
    <p:embeddedFont>
      <p:font typeface="Roboto" charset="1" panose="0200000000000000000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embeddings/oleObject1.bin" Type="http://schemas.openxmlformats.org/officeDocument/2006/relationships/oleObject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9258300"/>
            <a:ext cx="2343200" cy="166258"/>
          </a:xfrm>
          <a:custGeom>
            <a:avLst/>
            <a:gdLst/>
            <a:ahLst/>
            <a:cxnLst/>
            <a:rect r="r" b="b" t="t" l="l"/>
            <a:pathLst>
              <a:path h="166258" w="2343200">
                <a:moveTo>
                  <a:pt x="0" y="0"/>
                </a:moveTo>
                <a:lnTo>
                  <a:pt x="2343200" y="0"/>
                </a:lnTo>
                <a:lnTo>
                  <a:pt x="2343200" y="166258"/>
                </a:lnTo>
                <a:lnTo>
                  <a:pt x="0" y="1662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358722" y="663529"/>
            <a:ext cx="1900578" cy="824779"/>
          </a:xfrm>
          <a:custGeom>
            <a:avLst/>
            <a:gdLst/>
            <a:ahLst/>
            <a:cxnLst/>
            <a:rect r="r" b="b" t="t" l="l"/>
            <a:pathLst>
              <a:path h="824779" w="1900578">
                <a:moveTo>
                  <a:pt x="0" y="0"/>
                </a:moveTo>
                <a:lnTo>
                  <a:pt x="1900578" y="0"/>
                </a:lnTo>
                <a:lnTo>
                  <a:pt x="1900578" y="824778"/>
                </a:lnTo>
                <a:lnTo>
                  <a:pt x="0" y="8247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900292" y="3142570"/>
            <a:ext cx="3630502" cy="3630502"/>
          </a:xfrm>
          <a:custGeom>
            <a:avLst/>
            <a:gdLst/>
            <a:ahLst/>
            <a:cxnLst/>
            <a:rect r="r" b="b" t="t" l="l"/>
            <a:pathLst>
              <a:path h="3630502" w="3630502">
                <a:moveTo>
                  <a:pt x="0" y="0"/>
                </a:moveTo>
                <a:lnTo>
                  <a:pt x="3630502" y="0"/>
                </a:lnTo>
                <a:lnTo>
                  <a:pt x="3630502" y="3630502"/>
                </a:lnTo>
                <a:lnTo>
                  <a:pt x="0" y="3630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014122" y="3748514"/>
            <a:ext cx="2837586" cy="3024558"/>
          </a:xfrm>
          <a:custGeom>
            <a:avLst/>
            <a:gdLst/>
            <a:ahLst/>
            <a:cxnLst/>
            <a:rect r="r" b="b" t="t" l="l"/>
            <a:pathLst>
              <a:path h="3024558" w="2837586">
                <a:moveTo>
                  <a:pt x="0" y="0"/>
                </a:moveTo>
                <a:lnTo>
                  <a:pt x="2837585" y="0"/>
                </a:lnTo>
                <a:lnTo>
                  <a:pt x="2837585" y="3024558"/>
                </a:lnTo>
                <a:lnTo>
                  <a:pt x="0" y="30245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5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200300" y="4910063"/>
            <a:ext cx="2287222" cy="2287222"/>
          </a:xfrm>
          <a:custGeom>
            <a:avLst/>
            <a:gdLst/>
            <a:ahLst/>
            <a:cxnLst/>
            <a:rect r="r" b="b" t="t" l="l"/>
            <a:pathLst>
              <a:path h="2287222" w="2287222">
                <a:moveTo>
                  <a:pt x="0" y="0"/>
                </a:moveTo>
                <a:lnTo>
                  <a:pt x="2287222" y="0"/>
                </a:lnTo>
                <a:lnTo>
                  <a:pt x="2287222" y="2287222"/>
                </a:lnTo>
                <a:lnTo>
                  <a:pt x="0" y="228722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7999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62014" y="92946"/>
            <a:ext cx="3276572" cy="1965943"/>
          </a:xfrm>
          <a:custGeom>
            <a:avLst/>
            <a:gdLst/>
            <a:ahLst/>
            <a:cxnLst/>
            <a:rect r="r" b="b" t="t" l="l"/>
            <a:pathLst>
              <a:path h="1965943" w="3276572">
                <a:moveTo>
                  <a:pt x="0" y="0"/>
                </a:moveTo>
                <a:lnTo>
                  <a:pt x="3276572" y="0"/>
                </a:lnTo>
                <a:lnTo>
                  <a:pt x="3276572" y="1965944"/>
                </a:lnTo>
                <a:lnTo>
                  <a:pt x="0" y="196594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008295">
            <a:off x="14325897" y="7236881"/>
            <a:ext cx="1496335" cy="1776065"/>
          </a:xfrm>
          <a:custGeom>
            <a:avLst/>
            <a:gdLst/>
            <a:ahLst/>
            <a:cxnLst/>
            <a:rect r="r" b="b" t="t" l="l"/>
            <a:pathLst>
              <a:path h="1776065" w="1496335">
                <a:moveTo>
                  <a:pt x="0" y="0"/>
                </a:moveTo>
                <a:lnTo>
                  <a:pt x="1496335" y="0"/>
                </a:lnTo>
                <a:lnTo>
                  <a:pt x="1496335" y="1776065"/>
                </a:lnTo>
                <a:lnTo>
                  <a:pt x="0" y="177606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440197" y="7516022"/>
            <a:ext cx="3847803" cy="2651486"/>
          </a:xfrm>
          <a:custGeom>
            <a:avLst/>
            <a:gdLst/>
            <a:ahLst/>
            <a:cxnLst/>
            <a:rect r="r" b="b" t="t" l="l"/>
            <a:pathLst>
              <a:path h="2651486" w="3847803">
                <a:moveTo>
                  <a:pt x="0" y="0"/>
                </a:moveTo>
                <a:lnTo>
                  <a:pt x="3847803" y="0"/>
                </a:lnTo>
                <a:lnTo>
                  <a:pt x="3847803" y="2651486"/>
                </a:lnTo>
                <a:lnTo>
                  <a:pt x="0" y="265148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584486" y="4491440"/>
            <a:ext cx="13119028" cy="7714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41"/>
              </a:lnSpc>
            </a:pPr>
            <a:r>
              <a:rPr lang="en-US" sz="6267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MENGENAL PELUANG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335883" y="-358434"/>
            <a:ext cx="8923417" cy="12154771"/>
            <a:chOff x="0" y="0"/>
            <a:chExt cx="11897890" cy="1620636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3758914"/>
              <a:ext cx="9373194" cy="6244890"/>
            </a:xfrm>
            <a:custGeom>
              <a:avLst/>
              <a:gdLst/>
              <a:ahLst/>
              <a:cxnLst/>
              <a:rect r="r" b="b" t="t" l="l"/>
              <a:pathLst>
                <a:path h="6244890" w="9373194">
                  <a:moveTo>
                    <a:pt x="0" y="0"/>
                  </a:moveTo>
                  <a:lnTo>
                    <a:pt x="9373194" y="0"/>
                  </a:lnTo>
                  <a:lnTo>
                    <a:pt x="9373194" y="6244890"/>
                  </a:lnTo>
                  <a:lnTo>
                    <a:pt x="0" y="62448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240756" cy="6156654"/>
            </a:xfrm>
            <a:custGeom>
              <a:avLst/>
              <a:gdLst/>
              <a:ahLst/>
              <a:cxnLst/>
              <a:rect r="r" b="b" t="t" l="l"/>
              <a:pathLst>
                <a:path h="6156654" w="9240756">
                  <a:moveTo>
                    <a:pt x="0" y="0"/>
                  </a:moveTo>
                  <a:lnTo>
                    <a:pt x="9240756" y="0"/>
                  </a:lnTo>
                  <a:lnTo>
                    <a:pt x="9240756" y="6156654"/>
                  </a:lnTo>
                  <a:lnTo>
                    <a:pt x="0" y="61566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9820594"/>
              <a:ext cx="9373194" cy="6385767"/>
            </a:xfrm>
            <a:custGeom>
              <a:avLst/>
              <a:gdLst/>
              <a:ahLst/>
              <a:cxnLst/>
              <a:rect r="r" b="b" t="t" l="l"/>
              <a:pathLst>
                <a:path h="6385767" w="9373194">
                  <a:moveTo>
                    <a:pt x="0" y="0"/>
                  </a:moveTo>
                  <a:lnTo>
                    <a:pt x="9373194" y="0"/>
                  </a:lnTo>
                  <a:lnTo>
                    <a:pt x="9373194" y="6385767"/>
                  </a:lnTo>
                  <a:lnTo>
                    <a:pt x="0" y="6385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9494" t="0" r="-9268" b="0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 rot="0">
              <a:off x="9732117" y="759355"/>
              <a:ext cx="2165773" cy="299955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071"/>
                </a:lnSpc>
              </a:pPr>
              <a:r>
                <a:rPr lang="en-US" sz="12544" b="true">
                  <a:solidFill>
                    <a:srgbClr val="0B2F3D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1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9732117" y="5784411"/>
              <a:ext cx="2165773" cy="299955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071"/>
                </a:lnSpc>
              </a:pPr>
              <a:r>
                <a:rPr lang="en-US" sz="12544" b="true">
                  <a:solidFill>
                    <a:srgbClr val="0B2F3D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2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9732117" y="10013919"/>
              <a:ext cx="2165773" cy="299955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071"/>
                </a:lnSpc>
              </a:pPr>
              <a:r>
                <a:rPr lang="en-US" sz="12544" b="true">
                  <a:solidFill>
                    <a:srgbClr val="0B2F3D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3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028700" y="4341646"/>
            <a:ext cx="6669404" cy="1124446"/>
            <a:chOff x="0" y="0"/>
            <a:chExt cx="8892538" cy="1499261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8892538" cy="1499261"/>
              <a:chOff x="0" y="0"/>
              <a:chExt cx="3985579" cy="671959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3985579" cy="671959"/>
              </a:xfrm>
              <a:custGeom>
                <a:avLst/>
                <a:gdLst/>
                <a:ahLst/>
                <a:cxnLst/>
                <a:rect r="r" b="b" t="t" l="l"/>
                <a:pathLst>
                  <a:path h="671959" w="3985579">
                    <a:moveTo>
                      <a:pt x="3782379" y="0"/>
                    </a:moveTo>
                    <a:cubicBezTo>
                      <a:pt x="3894603" y="0"/>
                      <a:pt x="3985579" y="150423"/>
                      <a:pt x="3985579" y="335980"/>
                    </a:cubicBezTo>
                    <a:cubicBezTo>
                      <a:pt x="3985579" y="521536"/>
                      <a:pt x="3894603" y="671959"/>
                      <a:pt x="3782379" y="671959"/>
                    </a:cubicBezTo>
                    <a:lnTo>
                      <a:pt x="203200" y="671959"/>
                    </a:lnTo>
                    <a:cubicBezTo>
                      <a:pt x="90976" y="671959"/>
                      <a:pt x="0" y="521536"/>
                      <a:pt x="0" y="335980"/>
                    </a:cubicBezTo>
                    <a:cubicBezTo>
                      <a:pt x="0" y="150423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ED8C02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19050"/>
                <a:ext cx="3985579" cy="652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42"/>
                  </a:lnSpc>
                </a:pPr>
              </a:p>
            </p:txBody>
          </p:sp>
        </p:grpSp>
        <p:sp>
          <p:nvSpPr>
            <p:cNvPr name="TextBox 13" id="13"/>
            <p:cNvSpPr txBox="true"/>
            <p:nvPr/>
          </p:nvSpPr>
          <p:spPr>
            <a:xfrm rot="0">
              <a:off x="354120" y="251156"/>
              <a:ext cx="8184299" cy="10445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999"/>
                </a:lnSpc>
              </a:pPr>
              <a:r>
                <a:rPr lang="en-US" sz="2999" b="true">
                  <a:solidFill>
                    <a:srgbClr val="0B2F3D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Ada yang bisa menceritakan ilustrasi dari gambar ini?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317927" y="3202337"/>
            <a:ext cx="5006964" cy="5029317"/>
          </a:xfrm>
          <a:custGeom>
            <a:avLst/>
            <a:gdLst/>
            <a:ahLst/>
            <a:cxnLst/>
            <a:rect r="r" b="b" t="t" l="l"/>
            <a:pathLst>
              <a:path h="5029317" w="5006964">
                <a:moveTo>
                  <a:pt x="0" y="0"/>
                </a:moveTo>
                <a:lnTo>
                  <a:pt x="5006964" y="0"/>
                </a:lnTo>
                <a:lnTo>
                  <a:pt x="5006964" y="5029317"/>
                </a:lnTo>
                <a:lnTo>
                  <a:pt x="0" y="50293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114105" y="1835793"/>
            <a:ext cx="14059791" cy="8572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99"/>
              </a:lnSpc>
            </a:pPr>
            <a:r>
              <a:rPr lang="en-US" sz="4499" b="true">
                <a:solidFill>
                  <a:srgbClr val="0B2F3D"/>
                </a:solidFill>
                <a:latin typeface="Roboto Bold"/>
                <a:ea typeface="Roboto Bold"/>
                <a:cs typeface="Roboto Bold"/>
                <a:sym typeface="Roboto Bold"/>
              </a:rPr>
              <a:t>Dari ide bisnis mana kah cerita tersebut tergambar?...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01452" y="240144"/>
            <a:ext cx="14885096" cy="6109133"/>
            <a:chOff x="0" y="0"/>
            <a:chExt cx="19846794" cy="8145511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501980"/>
              <a:ext cx="19846794" cy="7643530"/>
              <a:chOff x="0" y="0"/>
              <a:chExt cx="3920354" cy="1509833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3920355" cy="1509833"/>
              </a:xfrm>
              <a:custGeom>
                <a:avLst/>
                <a:gdLst/>
                <a:ahLst/>
                <a:cxnLst/>
                <a:rect r="r" b="b" t="t" l="l"/>
                <a:pathLst>
                  <a:path h="1509833" w="3920355">
                    <a:moveTo>
                      <a:pt x="26526" y="0"/>
                    </a:moveTo>
                    <a:lnTo>
                      <a:pt x="3893829" y="0"/>
                    </a:lnTo>
                    <a:cubicBezTo>
                      <a:pt x="3908478" y="0"/>
                      <a:pt x="3920355" y="11876"/>
                      <a:pt x="3920355" y="26526"/>
                    </a:cubicBezTo>
                    <a:lnTo>
                      <a:pt x="3920355" y="1483307"/>
                    </a:lnTo>
                    <a:cubicBezTo>
                      <a:pt x="3920355" y="1497957"/>
                      <a:pt x="3908478" y="1509833"/>
                      <a:pt x="3893829" y="1509833"/>
                    </a:cubicBezTo>
                    <a:lnTo>
                      <a:pt x="26526" y="1509833"/>
                    </a:lnTo>
                    <a:cubicBezTo>
                      <a:pt x="11876" y="1509833"/>
                      <a:pt x="0" y="1497957"/>
                      <a:pt x="0" y="1483307"/>
                    </a:cubicBezTo>
                    <a:lnTo>
                      <a:pt x="0" y="26526"/>
                    </a:lnTo>
                    <a:cubicBezTo>
                      <a:pt x="0" y="11876"/>
                      <a:pt x="11876" y="0"/>
                      <a:pt x="26526" y="0"/>
                    </a:cubicBezTo>
                    <a:close/>
                  </a:path>
                </a:pathLst>
              </a:custGeom>
              <a:solidFill>
                <a:srgbClr val="0B2F3D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28575"/>
                <a:ext cx="3920354" cy="148125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63"/>
                  </a:lnSpc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5477128" y="0"/>
              <a:ext cx="8892538" cy="1003961"/>
              <a:chOff x="0" y="0"/>
              <a:chExt cx="3985579" cy="449969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3985579" cy="449969"/>
              </a:xfrm>
              <a:custGeom>
                <a:avLst/>
                <a:gdLst/>
                <a:ahLst/>
                <a:cxnLst/>
                <a:rect r="r" b="b" t="t" l="l"/>
                <a:pathLst>
                  <a:path h="449969" w="3985579">
                    <a:moveTo>
                      <a:pt x="3782379" y="0"/>
                    </a:moveTo>
                    <a:cubicBezTo>
                      <a:pt x="3894603" y="0"/>
                      <a:pt x="3985579" y="100729"/>
                      <a:pt x="3985579" y="224984"/>
                    </a:cubicBezTo>
                    <a:cubicBezTo>
                      <a:pt x="3985579" y="349240"/>
                      <a:pt x="3894603" y="449969"/>
                      <a:pt x="3782379" y="449969"/>
                    </a:cubicBezTo>
                    <a:lnTo>
                      <a:pt x="203200" y="449969"/>
                    </a:lnTo>
                    <a:cubicBezTo>
                      <a:pt x="90976" y="449969"/>
                      <a:pt x="0" y="349240"/>
                      <a:pt x="0" y="224984"/>
                    </a:cubicBezTo>
                    <a:cubicBezTo>
                      <a:pt x="0" y="100729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ED8C02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19050"/>
                <a:ext cx="3985579" cy="43091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42"/>
                  </a:lnSpc>
                </a:pPr>
              </a:p>
            </p:txBody>
          </p:sp>
        </p:grpSp>
        <p:sp>
          <p:nvSpPr>
            <p:cNvPr name="TextBox 9" id="9"/>
            <p:cNvSpPr txBox="true"/>
            <p:nvPr/>
          </p:nvSpPr>
          <p:spPr>
            <a:xfrm rot="0">
              <a:off x="1094569" y="2196604"/>
              <a:ext cx="17657656" cy="48164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759"/>
                </a:lnSpc>
              </a:pPr>
              <a:r>
                <a:rPr lang="en-US" b="true" sz="4799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Peluang adalah tingkat kelayakan suatu ide bisnis untuk dijalankan berdasarkan potensi pasar, kebutuhan pelanggan, dan kemampuan untuk menghasilkan nilai (keuntungan/manfaat).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5831248" y="251156"/>
              <a:ext cx="8184299" cy="5492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999"/>
                </a:lnSpc>
              </a:pPr>
              <a:r>
                <a:rPr lang="en-US" sz="2999" b="true">
                  <a:solidFill>
                    <a:srgbClr val="0B2F3D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Defenisi Peluang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701452" y="6809250"/>
            <a:ext cx="14885096" cy="3689571"/>
            <a:chOff x="0" y="0"/>
            <a:chExt cx="3920354" cy="97173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920355" cy="971739"/>
            </a:xfrm>
            <a:custGeom>
              <a:avLst/>
              <a:gdLst/>
              <a:ahLst/>
              <a:cxnLst/>
              <a:rect r="r" b="b" t="t" l="l"/>
              <a:pathLst>
                <a:path h="971739" w="3920355">
                  <a:moveTo>
                    <a:pt x="26526" y="0"/>
                  </a:moveTo>
                  <a:lnTo>
                    <a:pt x="3893829" y="0"/>
                  </a:lnTo>
                  <a:cubicBezTo>
                    <a:pt x="3908478" y="0"/>
                    <a:pt x="3920355" y="11876"/>
                    <a:pt x="3920355" y="26526"/>
                  </a:cubicBezTo>
                  <a:lnTo>
                    <a:pt x="3920355" y="945213"/>
                  </a:lnTo>
                  <a:cubicBezTo>
                    <a:pt x="3920355" y="959863"/>
                    <a:pt x="3908478" y="971739"/>
                    <a:pt x="3893829" y="971739"/>
                  </a:cubicBezTo>
                  <a:lnTo>
                    <a:pt x="26526" y="971739"/>
                  </a:lnTo>
                  <a:cubicBezTo>
                    <a:pt x="11876" y="971739"/>
                    <a:pt x="0" y="959863"/>
                    <a:pt x="0" y="945213"/>
                  </a:cubicBezTo>
                  <a:lnTo>
                    <a:pt x="0" y="26526"/>
                  </a:lnTo>
                  <a:cubicBezTo>
                    <a:pt x="0" y="11876"/>
                    <a:pt x="11876" y="0"/>
                    <a:pt x="26526" y="0"/>
                  </a:cubicBezTo>
                  <a:close/>
                </a:path>
              </a:pathLst>
            </a:custGeom>
            <a:solidFill>
              <a:srgbClr val="0B2F3D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28575"/>
              <a:ext cx="3920354" cy="9431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63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2280686" y="7577711"/>
            <a:ext cx="13243242" cy="2162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b="true" sz="47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“Peluang itu bukan tentang ada ide atau tidak, tapi apakah ide itu layak diperjuangkan.”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335883" y="2460751"/>
            <a:ext cx="7029895" cy="4683668"/>
          </a:xfrm>
          <a:custGeom>
            <a:avLst/>
            <a:gdLst/>
            <a:ahLst/>
            <a:cxnLst/>
            <a:rect r="r" b="b" t="t" l="l"/>
            <a:pathLst>
              <a:path h="4683668" w="7029895">
                <a:moveTo>
                  <a:pt x="0" y="0"/>
                </a:moveTo>
                <a:lnTo>
                  <a:pt x="7029895" y="0"/>
                </a:lnTo>
                <a:lnTo>
                  <a:pt x="7029895" y="4683668"/>
                </a:lnTo>
                <a:lnTo>
                  <a:pt x="0" y="46836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335883" y="-358434"/>
            <a:ext cx="6930567" cy="4617490"/>
          </a:xfrm>
          <a:custGeom>
            <a:avLst/>
            <a:gdLst/>
            <a:ahLst/>
            <a:cxnLst/>
            <a:rect r="r" b="b" t="t" l="l"/>
            <a:pathLst>
              <a:path h="4617490" w="6930567">
                <a:moveTo>
                  <a:pt x="0" y="0"/>
                </a:moveTo>
                <a:lnTo>
                  <a:pt x="6930567" y="0"/>
                </a:lnTo>
                <a:lnTo>
                  <a:pt x="6930567" y="4617490"/>
                </a:lnTo>
                <a:lnTo>
                  <a:pt x="0" y="46174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335883" y="7007011"/>
            <a:ext cx="7029895" cy="4789325"/>
          </a:xfrm>
          <a:custGeom>
            <a:avLst/>
            <a:gdLst/>
            <a:ahLst/>
            <a:cxnLst/>
            <a:rect r="r" b="b" t="t" l="l"/>
            <a:pathLst>
              <a:path h="4789325" w="7029895">
                <a:moveTo>
                  <a:pt x="0" y="0"/>
                </a:moveTo>
                <a:lnTo>
                  <a:pt x="7029895" y="0"/>
                </a:lnTo>
                <a:lnTo>
                  <a:pt x="7029895" y="4789325"/>
                </a:lnTo>
                <a:lnTo>
                  <a:pt x="0" y="47893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94" t="0" r="-9268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5634971" y="89638"/>
            <a:ext cx="1624329" cy="2371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071"/>
              </a:lnSpc>
            </a:pPr>
            <a:r>
              <a:rPr lang="en-US" sz="12544" b="true">
                <a:solidFill>
                  <a:srgbClr val="0B2F3D"/>
                </a:solidFill>
                <a:latin typeface="Roboto Bold"/>
                <a:ea typeface="Roboto Bold"/>
                <a:cs typeface="Roboto Bold"/>
                <a:sym typeface="Roboto Bold"/>
              </a:rPr>
              <a:t>1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5634971" y="3858430"/>
            <a:ext cx="1624329" cy="2371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071"/>
              </a:lnSpc>
            </a:pPr>
            <a:r>
              <a:rPr lang="en-US" sz="12544" b="true">
                <a:solidFill>
                  <a:srgbClr val="0B2F3D"/>
                </a:solidFill>
                <a:latin typeface="Roboto Bold"/>
                <a:ea typeface="Roboto Bold"/>
                <a:cs typeface="Roboto Bold"/>
                <a:sym typeface="Roboto Bold"/>
              </a:rPr>
              <a:t>2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5634971" y="7030561"/>
            <a:ext cx="1624329" cy="2371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071"/>
              </a:lnSpc>
            </a:pPr>
            <a:r>
              <a:rPr lang="en-US" sz="12544" b="true">
                <a:solidFill>
                  <a:srgbClr val="0B2F3D"/>
                </a:solidFill>
                <a:latin typeface="Roboto Bold"/>
                <a:ea typeface="Roboto Bold"/>
                <a:cs typeface="Roboto Bold"/>
                <a:sym typeface="Roboto Bold"/>
              </a:rPr>
              <a:t>3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028700" y="4341646"/>
            <a:ext cx="6669404" cy="1124446"/>
            <a:chOff x="0" y="0"/>
            <a:chExt cx="3985579" cy="67195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985579" cy="671959"/>
            </a:xfrm>
            <a:custGeom>
              <a:avLst/>
              <a:gdLst/>
              <a:ahLst/>
              <a:cxnLst/>
              <a:rect r="r" b="b" t="t" l="l"/>
              <a:pathLst>
                <a:path h="671959" w="3985579">
                  <a:moveTo>
                    <a:pt x="3782379" y="0"/>
                  </a:moveTo>
                  <a:cubicBezTo>
                    <a:pt x="3894603" y="0"/>
                    <a:pt x="3985579" y="150423"/>
                    <a:pt x="3985579" y="335980"/>
                  </a:cubicBezTo>
                  <a:cubicBezTo>
                    <a:pt x="3985579" y="521536"/>
                    <a:pt x="3894603" y="671959"/>
                    <a:pt x="3782379" y="671959"/>
                  </a:cubicBezTo>
                  <a:lnTo>
                    <a:pt x="203200" y="671959"/>
                  </a:lnTo>
                  <a:cubicBezTo>
                    <a:pt x="90976" y="671959"/>
                    <a:pt x="0" y="521536"/>
                    <a:pt x="0" y="335980"/>
                  </a:cubicBezTo>
                  <a:cubicBezTo>
                    <a:pt x="0" y="150423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ED8C0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19050"/>
              <a:ext cx="3985579" cy="6529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42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294290" y="4541918"/>
            <a:ext cx="6138224" cy="77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999" b="true">
                <a:solidFill>
                  <a:srgbClr val="0B2F3D"/>
                </a:solidFill>
                <a:latin typeface="Roboto Bold"/>
                <a:ea typeface="Roboto Bold"/>
                <a:cs typeface="Roboto Bold"/>
                <a:sym typeface="Roboto Bold"/>
              </a:rPr>
              <a:t>Dimana kah peluang itu ada? </a:t>
            </a:r>
          </a:p>
          <a:p>
            <a:pPr algn="ctr">
              <a:lnSpc>
                <a:spcPts val="2999"/>
              </a:lnSpc>
            </a:pPr>
            <a:r>
              <a:rPr lang="en-US" sz="2999" b="true">
                <a:solidFill>
                  <a:srgbClr val="0B2F3D"/>
                </a:solidFill>
                <a:latin typeface="Roboto Bold"/>
                <a:ea typeface="Roboto Bold"/>
                <a:cs typeface="Roboto Bold"/>
                <a:sym typeface="Roboto Bold"/>
              </a:rPr>
              <a:t>1?2?3?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8100" y="4068579"/>
            <a:ext cx="15185253" cy="1466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6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Lalu... Bagaimana membuktikan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ide</a:t>
            </a: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 kamu memiliki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peluang yang besar</a:t>
            </a: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9258300"/>
            <a:ext cx="2343200" cy="166258"/>
          </a:xfrm>
          <a:custGeom>
            <a:avLst/>
            <a:gdLst/>
            <a:ahLst/>
            <a:cxnLst/>
            <a:rect r="r" b="b" t="t" l="l"/>
            <a:pathLst>
              <a:path h="166258" w="2343200">
                <a:moveTo>
                  <a:pt x="0" y="0"/>
                </a:moveTo>
                <a:lnTo>
                  <a:pt x="2343200" y="0"/>
                </a:lnTo>
                <a:lnTo>
                  <a:pt x="2343200" y="166258"/>
                </a:lnTo>
                <a:lnTo>
                  <a:pt x="0" y="1662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358722" y="663529"/>
            <a:ext cx="1900578" cy="824779"/>
          </a:xfrm>
          <a:custGeom>
            <a:avLst/>
            <a:gdLst/>
            <a:ahLst/>
            <a:cxnLst/>
            <a:rect r="r" b="b" t="t" l="l"/>
            <a:pathLst>
              <a:path h="824779" w="1900578">
                <a:moveTo>
                  <a:pt x="0" y="0"/>
                </a:moveTo>
                <a:lnTo>
                  <a:pt x="1900578" y="0"/>
                </a:lnTo>
                <a:lnTo>
                  <a:pt x="1900578" y="824778"/>
                </a:lnTo>
                <a:lnTo>
                  <a:pt x="0" y="8247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28700" y="6205136"/>
            <a:ext cx="7781625" cy="1708475"/>
            <a:chOff x="0" y="0"/>
            <a:chExt cx="2049481" cy="44996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049481" cy="449969"/>
            </a:xfrm>
            <a:custGeom>
              <a:avLst/>
              <a:gdLst/>
              <a:ahLst/>
              <a:cxnLst/>
              <a:rect r="r" b="b" t="t" l="l"/>
              <a:pathLst>
                <a:path h="449969" w="2049481">
                  <a:moveTo>
                    <a:pt x="1846281" y="0"/>
                  </a:moveTo>
                  <a:cubicBezTo>
                    <a:pt x="1958506" y="0"/>
                    <a:pt x="2049481" y="100729"/>
                    <a:pt x="2049481" y="224984"/>
                  </a:cubicBezTo>
                  <a:cubicBezTo>
                    <a:pt x="2049481" y="349240"/>
                    <a:pt x="1958506" y="449969"/>
                    <a:pt x="1846281" y="449969"/>
                  </a:cubicBezTo>
                  <a:lnTo>
                    <a:pt x="203200" y="449969"/>
                  </a:lnTo>
                  <a:cubicBezTo>
                    <a:pt x="90976" y="449969"/>
                    <a:pt x="0" y="349240"/>
                    <a:pt x="0" y="224984"/>
                  </a:cubicBezTo>
                  <a:cubicBezTo>
                    <a:pt x="0" y="10072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B2F3D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19050"/>
              <a:ext cx="2049481" cy="430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42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347903" y="5963912"/>
            <a:ext cx="2190923" cy="2190923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14300" cap="sq">
              <a:solidFill>
                <a:srgbClr val="ED8C02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42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575600" y="6773623"/>
            <a:ext cx="1735529" cy="742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6000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03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860834" y="6468823"/>
            <a:ext cx="4561276" cy="11055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2799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Lakukan penilaian terhadap ide kamu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4238819" y="200025"/>
            <a:ext cx="3630502" cy="3630502"/>
          </a:xfrm>
          <a:custGeom>
            <a:avLst/>
            <a:gdLst/>
            <a:ahLst/>
            <a:cxnLst/>
            <a:rect r="r" b="b" t="t" l="l"/>
            <a:pathLst>
              <a:path h="3630502" w="3630502">
                <a:moveTo>
                  <a:pt x="0" y="0"/>
                </a:moveTo>
                <a:lnTo>
                  <a:pt x="3630501" y="0"/>
                </a:lnTo>
                <a:lnTo>
                  <a:pt x="3630501" y="3630502"/>
                </a:lnTo>
                <a:lnTo>
                  <a:pt x="0" y="3630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3538827" y="1967518"/>
            <a:ext cx="2287222" cy="2287222"/>
          </a:xfrm>
          <a:custGeom>
            <a:avLst/>
            <a:gdLst/>
            <a:ahLst/>
            <a:cxnLst/>
            <a:rect r="r" b="b" t="t" l="l"/>
            <a:pathLst>
              <a:path h="2287222" w="2287222">
                <a:moveTo>
                  <a:pt x="0" y="0"/>
                </a:moveTo>
                <a:lnTo>
                  <a:pt x="2287222" y="0"/>
                </a:lnTo>
                <a:lnTo>
                  <a:pt x="2287222" y="2287222"/>
                </a:lnTo>
                <a:lnTo>
                  <a:pt x="0" y="22872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7999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1028700" y="2728337"/>
            <a:ext cx="7781625" cy="1708475"/>
            <a:chOff x="0" y="0"/>
            <a:chExt cx="2049481" cy="449969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049481" cy="449969"/>
            </a:xfrm>
            <a:custGeom>
              <a:avLst/>
              <a:gdLst/>
              <a:ahLst/>
              <a:cxnLst/>
              <a:rect r="r" b="b" t="t" l="l"/>
              <a:pathLst>
                <a:path h="449969" w="2049481">
                  <a:moveTo>
                    <a:pt x="1846281" y="0"/>
                  </a:moveTo>
                  <a:cubicBezTo>
                    <a:pt x="1958506" y="0"/>
                    <a:pt x="2049481" y="100729"/>
                    <a:pt x="2049481" y="224984"/>
                  </a:cubicBezTo>
                  <a:cubicBezTo>
                    <a:pt x="2049481" y="349240"/>
                    <a:pt x="1958506" y="449969"/>
                    <a:pt x="1846281" y="449969"/>
                  </a:cubicBezTo>
                  <a:lnTo>
                    <a:pt x="203200" y="449969"/>
                  </a:lnTo>
                  <a:cubicBezTo>
                    <a:pt x="90976" y="449969"/>
                    <a:pt x="0" y="349240"/>
                    <a:pt x="0" y="224984"/>
                  </a:cubicBezTo>
                  <a:cubicBezTo>
                    <a:pt x="0" y="10072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B2F3D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19050"/>
              <a:ext cx="2049481" cy="430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42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347903" y="2487113"/>
            <a:ext cx="2190923" cy="2190923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14300" cap="sq">
              <a:solidFill>
                <a:srgbClr val="ED8C02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42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1575600" y="3296825"/>
            <a:ext cx="1735529" cy="742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6000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01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685943" y="3103597"/>
            <a:ext cx="4561276" cy="679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05"/>
              </a:lnSpc>
            </a:pPr>
            <a:r>
              <a:rPr lang="en-US" sz="3503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Identifikasi Peluang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9477675" y="2728337"/>
            <a:ext cx="7781625" cy="1708475"/>
            <a:chOff x="0" y="0"/>
            <a:chExt cx="2049481" cy="449969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049481" cy="449969"/>
            </a:xfrm>
            <a:custGeom>
              <a:avLst/>
              <a:gdLst/>
              <a:ahLst/>
              <a:cxnLst/>
              <a:rect r="r" b="b" t="t" l="l"/>
              <a:pathLst>
                <a:path h="449969" w="2049481">
                  <a:moveTo>
                    <a:pt x="1846281" y="0"/>
                  </a:moveTo>
                  <a:cubicBezTo>
                    <a:pt x="1958506" y="0"/>
                    <a:pt x="2049481" y="100729"/>
                    <a:pt x="2049481" y="224984"/>
                  </a:cubicBezTo>
                  <a:cubicBezTo>
                    <a:pt x="2049481" y="349240"/>
                    <a:pt x="1958506" y="449969"/>
                    <a:pt x="1846281" y="449969"/>
                  </a:cubicBezTo>
                  <a:lnTo>
                    <a:pt x="203200" y="449969"/>
                  </a:lnTo>
                  <a:cubicBezTo>
                    <a:pt x="90976" y="449969"/>
                    <a:pt x="0" y="349240"/>
                    <a:pt x="0" y="224984"/>
                  </a:cubicBezTo>
                  <a:cubicBezTo>
                    <a:pt x="0" y="10072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B2F3D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19050"/>
              <a:ext cx="2049481" cy="430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42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9796879" y="2487113"/>
            <a:ext cx="2190923" cy="2190923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14300" cap="sq">
              <a:solidFill>
                <a:srgbClr val="ED8C02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42"/>
                </a:lnSpc>
              </a:pP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10024576" y="3296825"/>
            <a:ext cx="1735529" cy="742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6000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02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2359277" y="3122647"/>
            <a:ext cx="4939966" cy="6604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499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Generate Ide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9134175" y="6049637"/>
            <a:ext cx="8810325" cy="2762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025531" indent="-512765" lvl="1">
              <a:lnSpc>
                <a:spcPts val="4275"/>
              </a:lnSpc>
              <a:buFont typeface="Arial"/>
              <a:buChar char="•"/>
            </a:pPr>
            <a:r>
              <a:rPr lang="en-US" sz="4750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Permintaan pasar</a:t>
            </a:r>
          </a:p>
          <a:p>
            <a:pPr algn="l" marL="1025531" indent="-512765" lvl="1">
              <a:lnSpc>
                <a:spcPts val="4275"/>
              </a:lnSpc>
              <a:buFont typeface="Arial"/>
              <a:buChar char="•"/>
            </a:pPr>
            <a:r>
              <a:rPr lang="en-US" sz="4750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Seberapa penting masalahnya</a:t>
            </a:r>
          </a:p>
          <a:p>
            <a:pPr algn="l" marL="1025531" indent="-512765" lvl="1">
              <a:lnSpc>
                <a:spcPts val="4275"/>
              </a:lnSpc>
              <a:buFont typeface="Arial"/>
              <a:buChar char="•"/>
            </a:pPr>
            <a:r>
              <a:rPr lang="en-US" sz="4750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Tingkat persaingan</a:t>
            </a:r>
          </a:p>
          <a:p>
            <a:pPr algn="l" marL="1025531" indent="-512765" lvl="1">
              <a:lnSpc>
                <a:spcPts val="4275"/>
              </a:lnSpc>
              <a:buFont typeface="Arial"/>
              <a:buChar char="•"/>
            </a:pPr>
            <a:r>
              <a:rPr lang="en-US" sz="4750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Kemampuan menjalankan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Object 2" id="2"/>
          <p:cNvGraphicFramePr/>
          <p:nvPr/>
        </p:nvGraphicFramePr>
        <p:xfrm>
          <a:off x="1028700" y="3161065"/>
          <a:ext cx="13201650" cy="1885950"/>
        </p:xfrm>
        <a:graphic>
          <a:graphicData uri="http://schemas.openxmlformats.org/presentationml/2006/ole">
            <p:oleObj imgW="15836900" imgH="4521200" r:id="rId3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sp>
        <p:nvSpPr>
          <p:cNvPr name="TextBox 3" id="3"/>
          <p:cNvSpPr txBox="true"/>
          <p:nvPr/>
        </p:nvSpPr>
        <p:spPr>
          <a:xfrm rot="0">
            <a:off x="4078063" y="1200150"/>
            <a:ext cx="10719121" cy="729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38"/>
              </a:lnSpc>
            </a:pPr>
            <a:r>
              <a:rPr lang="en-US" sz="5932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Opportuniy - Idea Fit Matrix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678308" y="1573042"/>
            <a:ext cx="2160716" cy="612858"/>
          </a:xfrm>
          <a:custGeom>
            <a:avLst/>
            <a:gdLst/>
            <a:ahLst/>
            <a:cxnLst/>
            <a:rect r="r" b="b" t="t" l="l"/>
            <a:pathLst>
              <a:path h="612858" w="2160716">
                <a:moveTo>
                  <a:pt x="0" y="0"/>
                </a:moveTo>
                <a:lnTo>
                  <a:pt x="2160717" y="0"/>
                </a:lnTo>
                <a:lnTo>
                  <a:pt x="2160717" y="612858"/>
                </a:lnTo>
                <a:lnTo>
                  <a:pt x="0" y="6128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3" id="3"/>
          <p:cNvSpPr txBox="true"/>
          <p:nvPr/>
        </p:nvSpPr>
        <p:spPr>
          <a:xfrm rot="0">
            <a:off x="1028700" y="1595349"/>
            <a:ext cx="8810325" cy="590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025531" indent="-512765" lvl="1">
              <a:lnSpc>
                <a:spcPts val="4275"/>
              </a:lnSpc>
              <a:buFont typeface="Arial"/>
              <a:buChar char="•"/>
            </a:pPr>
            <a:r>
              <a:rPr lang="en-US" sz="4750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Permintaan pasar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532042" y="1408112"/>
            <a:ext cx="4561276" cy="13841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605"/>
              </a:lnSpc>
            </a:pPr>
            <a:r>
              <a:rPr lang="en-US" sz="3503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Tidak ada yang mau membeli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5568829" y="1344442"/>
            <a:ext cx="758541" cy="1109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73"/>
              </a:lnSpc>
            </a:pPr>
            <a:r>
              <a:rPr lang="en-US" sz="5858" b="true">
                <a:solidFill>
                  <a:srgbClr val="0B2F3D"/>
                </a:solidFill>
                <a:latin typeface="Roboto Bold"/>
                <a:ea typeface="Roboto Bold"/>
                <a:cs typeface="Roboto Bold"/>
                <a:sym typeface="Roboto Bold"/>
              </a:rPr>
              <a:t>1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839025" y="2973653"/>
            <a:ext cx="5254294" cy="13841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605"/>
              </a:lnSpc>
            </a:pPr>
            <a:r>
              <a:rPr lang="en-US" sz="3503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Ada yang mau membeli tetapi merasa tidak butuh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5568829" y="3073100"/>
            <a:ext cx="758541" cy="1109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73"/>
              </a:lnSpc>
            </a:pPr>
            <a:r>
              <a:rPr lang="en-US" sz="5858" b="true">
                <a:solidFill>
                  <a:srgbClr val="0B2F3D"/>
                </a:solidFill>
                <a:latin typeface="Roboto Bold"/>
                <a:ea typeface="Roboto Bold"/>
                <a:cs typeface="Roboto Bold"/>
                <a:sym typeface="Roboto Bold"/>
              </a:rPr>
              <a:t>2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532042" y="4538751"/>
            <a:ext cx="4561276" cy="13841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605"/>
              </a:lnSpc>
            </a:pPr>
            <a:r>
              <a:rPr lang="en-US" sz="3503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Ada yang butuh tetapi belum mau membeli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568829" y="4462551"/>
            <a:ext cx="758541" cy="1109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73"/>
              </a:lnSpc>
            </a:pPr>
            <a:r>
              <a:rPr lang="en-US" sz="5858" b="true">
                <a:solidFill>
                  <a:srgbClr val="0B2F3D"/>
                </a:solidFill>
                <a:latin typeface="Roboto Bold"/>
                <a:ea typeface="Roboto Bold"/>
                <a:cs typeface="Roboto Bold"/>
                <a:sym typeface="Roboto Bold"/>
              </a:rPr>
              <a:t>3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532042" y="6390823"/>
            <a:ext cx="4561276" cy="679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605"/>
              </a:lnSpc>
            </a:pPr>
            <a:r>
              <a:rPr lang="en-US" sz="3503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Banyak yang butuh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5568829" y="6137846"/>
            <a:ext cx="758541" cy="1109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73"/>
              </a:lnSpc>
            </a:pPr>
            <a:r>
              <a:rPr lang="en-US" sz="5858" b="true">
                <a:solidFill>
                  <a:srgbClr val="0B2F3D"/>
                </a:solidFill>
                <a:latin typeface="Roboto Bold"/>
                <a:ea typeface="Roboto Bold"/>
                <a:cs typeface="Roboto Bold"/>
                <a:sym typeface="Roboto Bold"/>
              </a:rPr>
              <a:t>4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144000" y="7526603"/>
            <a:ext cx="5949319" cy="13841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605"/>
              </a:lnSpc>
            </a:pPr>
            <a:r>
              <a:rPr lang="en-US" sz="3503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Banyak yang butuh dan banyak yang membeli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5568829" y="7523100"/>
            <a:ext cx="758541" cy="1109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73"/>
              </a:lnSpc>
            </a:pPr>
            <a:r>
              <a:rPr lang="en-US" sz="5858" b="true">
                <a:solidFill>
                  <a:srgbClr val="0B2F3D"/>
                </a:solidFill>
                <a:latin typeface="Roboto Bold"/>
                <a:ea typeface="Roboto Bold"/>
                <a:cs typeface="Roboto Bold"/>
                <a:sym typeface="Roboto Bold"/>
              </a:rPr>
              <a:t>5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678308" y="2213287"/>
            <a:ext cx="2160716" cy="612858"/>
          </a:xfrm>
          <a:custGeom>
            <a:avLst/>
            <a:gdLst/>
            <a:ahLst/>
            <a:cxnLst/>
            <a:rect r="r" b="b" t="t" l="l"/>
            <a:pathLst>
              <a:path h="612858" w="2160716">
                <a:moveTo>
                  <a:pt x="0" y="0"/>
                </a:moveTo>
                <a:lnTo>
                  <a:pt x="2160717" y="0"/>
                </a:lnTo>
                <a:lnTo>
                  <a:pt x="2160717" y="612858"/>
                </a:lnTo>
                <a:lnTo>
                  <a:pt x="0" y="6128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3" id="3"/>
          <p:cNvSpPr txBox="true"/>
          <p:nvPr/>
        </p:nvSpPr>
        <p:spPr>
          <a:xfrm rot="0">
            <a:off x="1028700" y="2212851"/>
            <a:ext cx="8810325" cy="590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025531" indent="-512765" lvl="1">
              <a:lnSpc>
                <a:spcPts val="4275"/>
              </a:lnSpc>
              <a:buFont typeface="Arial"/>
              <a:buChar char="•"/>
            </a:pPr>
            <a:r>
              <a:rPr lang="en-US" sz="4750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Urgensi masalah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532042" y="2103879"/>
            <a:ext cx="4561276" cy="679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605"/>
              </a:lnSpc>
            </a:pPr>
            <a:r>
              <a:rPr lang="en-US" sz="3503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Tiidak penting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5568829" y="1850901"/>
            <a:ext cx="758541" cy="1109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73"/>
              </a:lnSpc>
            </a:pPr>
            <a:r>
              <a:rPr lang="en-US" sz="5858" b="true">
                <a:solidFill>
                  <a:srgbClr val="0B2F3D"/>
                </a:solidFill>
                <a:latin typeface="Roboto Bold"/>
                <a:ea typeface="Roboto Bold"/>
                <a:cs typeface="Roboto Bold"/>
                <a:sym typeface="Roboto Bold"/>
              </a:rPr>
              <a:t>1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45295" y="3326078"/>
            <a:ext cx="4848024" cy="679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05"/>
              </a:lnSpc>
            </a:pPr>
            <a:r>
              <a:rPr lang="en-US" sz="3503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Diselesaikan kapan saja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5568829" y="3073100"/>
            <a:ext cx="758541" cy="1109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73"/>
              </a:lnSpc>
            </a:pPr>
            <a:r>
              <a:rPr lang="en-US" sz="5858" b="true">
                <a:solidFill>
                  <a:srgbClr val="0B2F3D"/>
                </a:solidFill>
                <a:latin typeface="Roboto Bold"/>
                <a:ea typeface="Roboto Bold"/>
                <a:cs typeface="Roboto Bold"/>
                <a:sym typeface="Roboto Bold"/>
              </a:rPr>
              <a:t>2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758666" y="4375238"/>
            <a:ext cx="6334652" cy="13841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605"/>
              </a:lnSpc>
            </a:pPr>
            <a:r>
              <a:rPr lang="en-US" sz="3503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Bisa diselesaikan dengan solusi yang lain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568829" y="4462551"/>
            <a:ext cx="758541" cy="1109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73"/>
              </a:lnSpc>
            </a:pPr>
            <a:r>
              <a:rPr lang="en-US" sz="5858" b="true">
                <a:solidFill>
                  <a:srgbClr val="0B2F3D"/>
                </a:solidFill>
                <a:latin typeface="Roboto Bold"/>
                <a:ea typeface="Roboto Bold"/>
                <a:cs typeface="Roboto Bold"/>
                <a:sym typeface="Roboto Bold"/>
              </a:rPr>
              <a:t>3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144000" y="7440878"/>
            <a:ext cx="5949319" cy="13841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605"/>
              </a:lnSpc>
            </a:pPr>
            <a:r>
              <a:rPr lang="en-US" sz="3503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Harus diselesaikan dengan cepat dan solusi yang tepat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5568829" y="5961068"/>
            <a:ext cx="758541" cy="1109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73"/>
              </a:lnSpc>
            </a:pPr>
            <a:r>
              <a:rPr lang="en-US" sz="5858" b="true">
                <a:solidFill>
                  <a:srgbClr val="0B2F3D"/>
                </a:solidFill>
                <a:latin typeface="Roboto Bold"/>
                <a:ea typeface="Roboto Bold"/>
                <a:cs typeface="Roboto Bold"/>
                <a:sym typeface="Roboto Bold"/>
              </a:rPr>
              <a:t>4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144000" y="5861621"/>
            <a:ext cx="5949319" cy="13841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605"/>
              </a:lnSpc>
            </a:pPr>
            <a:r>
              <a:rPr lang="en-US" sz="3503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Harus cepat diselesaikan dan dengan satu solusi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5568829" y="7187900"/>
            <a:ext cx="758541" cy="1109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73"/>
              </a:lnSpc>
            </a:pPr>
            <a:r>
              <a:rPr lang="en-US" sz="5858" b="true">
                <a:solidFill>
                  <a:srgbClr val="0B2F3D"/>
                </a:solidFill>
                <a:latin typeface="Roboto Bold"/>
                <a:ea typeface="Roboto Bold"/>
                <a:cs typeface="Roboto Bold"/>
                <a:sym typeface="Roboto Bold"/>
              </a:rPr>
              <a:t>5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678308" y="2213287"/>
            <a:ext cx="2160716" cy="612858"/>
          </a:xfrm>
          <a:custGeom>
            <a:avLst/>
            <a:gdLst/>
            <a:ahLst/>
            <a:cxnLst/>
            <a:rect r="r" b="b" t="t" l="l"/>
            <a:pathLst>
              <a:path h="612858" w="2160716">
                <a:moveTo>
                  <a:pt x="0" y="0"/>
                </a:moveTo>
                <a:lnTo>
                  <a:pt x="2160717" y="0"/>
                </a:lnTo>
                <a:lnTo>
                  <a:pt x="2160717" y="612858"/>
                </a:lnTo>
                <a:lnTo>
                  <a:pt x="0" y="6128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3" id="3"/>
          <p:cNvSpPr txBox="true"/>
          <p:nvPr/>
        </p:nvSpPr>
        <p:spPr>
          <a:xfrm rot="0">
            <a:off x="1028700" y="2212851"/>
            <a:ext cx="8810325" cy="590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025531" indent="-512765" lvl="1">
              <a:lnSpc>
                <a:spcPts val="4275"/>
              </a:lnSpc>
              <a:buFont typeface="Arial"/>
              <a:buChar char="•"/>
            </a:pPr>
            <a:r>
              <a:rPr lang="en-US" sz="4750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Tingkat persaingan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532042" y="2294379"/>
            <a:ext cx="4561276" cy="962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78"/>
              </a:lnSpc>
            </a:pPr>
            <a:r>
              <a:rPr lang="en-US" sz="3503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Tidak menemukan kompetitor yang tepat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5568829" y="1850901"/>
            <a:ext cx="758541" cy="1109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73"/>
              </a:lnSpc>
            </a:pPr>
            <a:r>
              <a:rPr lang="en-US" sz="5858" b="true">
                <a:solidFill>
                  <a:srgbClr val="0B2F3D"/>
                </a:solidFill>
                <a:latin typeface="Roboto Bold"/>
                <a:ea typeface="Roboto Bold"/>
                <a:cs typeface="Roboto Bold"/>
                <a:sym typeface="Roboto Bold"/>
              </a:rPr>
              <a:t>1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758666" y="3787808"/>
            <a:ext cx="6334652" cy="962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78"/>
              </a:lnSpc>
            </a:pPr>
            <a:r>
              <a:rPr lang="en-US" sz="3503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Sulit menemukan kompetitor yang sejenis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5568829" y="3542889"/>
            <a:ext cx="758541" cy="1109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73"/>
              </a:lnSpc>
            </a:pPr>
            <a:r>
              <a:rPr lang="en-US" sz="5858" b="true">
                <a:solidFill>
                  <a:srgbClr val="0B2F3D"/>
                </a:solidFill>
                <a:latin typeface="Roboto Bold"/>
                <a:ea typeface="Roboto Bold"/>
                <a:cs typeface="Roboto Bold"/>
                <a:sym typeface="Roboto Bold"/>
              </a:rPr>
              <a:t>2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600112" y="5010150"/>
            <a:ext cx="5493206" cy="679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605"/>
              </a:lnSpc>
            </a:pPr>
            <a:r>
              <a:rPr lang="en-US" sz="3503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Kompetitor bersifat umum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568829" y="4725988"/>
            <a:ext cx="758541" cy="1109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73"/>
              </a:lnSpc>
            </a:pPr>
            <a:r>
              <a:rPr lang="en-US" sz="5858" b="true">
                <a:solidFill>
                  <a:srgbClr val="0B2F3D"/>
                </a:solidFill>
                <a:latin typeface="Roboto Bold"/>
                <a:ea typeface="Roboto Bold"/>
                <a:cs typeface="Roboto Bold"/>
                <a:sym typeface="Roboto Bold"/>
              </a:rPr>
              <a:t>3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758666" y="6285354"/>
            <a:ext cx="6334652" cy="962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78"/>
              </a:lnSpc>
            </a:pPr>
            <a:r>
              <a:rPr lang="en-US" sz="3503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Banyak kompetitor yang masih dalam kategori sama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5568829" y="5961068"/>
            <a:ext cx="758541" cy="1109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73"/>
              </a:lnSpc>
            </a:pPr>
            <a:r>
              <a:rPr lang="en-US" sz="5858" b="true">
                <a:solidFill>
                  <a:srgbClr val="0B2F3D"/>
                </a:solidFill>
                <a:latin typeface="Roboto Bold"/>
                <a:ea typeface="Roboto Bold"/>
                <a:cs typeface="Roboto Bold"/>
                <a:sym typeface="Roboto Bold"/>
              </a:rPr>
              <a:t>4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532042" y="7807025"/>
            <a:ext cx="4561276" cy="962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78"/>
              </a:lnSpc>
            </a:pPr>
            <a:r>
              <a:rPr lang="en-US" sz="3503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Banyak kompetitor yang sejenis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5568829" y="7540325"/>
            <a:ext cx="758541" cy="1109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73"/>
              </a:lnSpc>
            </a:pPr>
            <a:r>
              <a:rPr lang="en-US" sz="5858" b="true">
                <a:solidFill>
                  <a:srgbClr val="0B2F3D"/>
                </a:solidFill>
                <a:latin typeface="Roboto Bold"/>
                <a:ea typeface="Roboto Bold"/>
                <a:cs typeface="Roboto Bold"/>
                <a:sym typeface="Roboto Bold"/>
              </a:rPr>
              <a:t>5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983284" y="2347072"/>
            <a:ext cx="2160716" cy="612858"/>
          </a:xfrm>
          <a:custGeom>
            <a:avLst/>
            <a:gdLst/>
            <a:ahLst/>
            <a:cxnLst/>
            <a:rect r="r" b="b" t="t" l="l"/>
            <a:pathLst>
              <a:path h="612858" w="2160716">
                <a:moveTo>
                  <a:pt x="0" y="0"/>
                </a:moveTo>
                <a:lnTo>
                  <a:pt x="2160716" y="0"/>
                </a:lnTo>
                <a:lnTo>
                  <a:pt x="2160716" y="612858"/>
                </a:lnTo>
                <a:lnTo>
                  <a:pt x="0" y="6128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3" id="3"/>
          <p:cNvSpPr txBox="true"/>
          <p:nvPr/>
        </p:nvSpPr>
        <p:spPr>
          <a:xfrm rot="0">
            <a:off x="1028700" y="2212851"/>
            <a:ext cx="8115300" cy="1133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025531" indent="-512765" lvl="1">
              <a:lnSpc>
                <a:spcPts val="4275"/>
              </a:lnSpc>
              <a:buFont typeface="Arial"/>
              <a:buChar char="•"/>
            </a:pPr>
            <a:r>
              <a:rPr lang="en-US" sz="4750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Kemampuan menjalankan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635956" y="2294379"/>
            <a:ext cx="5457363" cy="962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78"/>
              </a:lnSpc>
            </a:pPr>
            <a:r>
              <a:rPr lang="en-US" sz="3503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Tidak memahami teknis dan memiliki SDM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5568829" y="1850901"/>
            <a:ext cx="758541" cy="1109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73"/>
              </a:lnSpc>
            </a:pPr>
            <a:r>
              <a:rPr lang="en-US" sz="5858" b="true">
                <a:solidFill>
                  <a:srgbClr val="0B2F3D"/>
                </a:solidFill>
                <a:latin typeface="Roboto Bold"/>
                <a:ea typeface="Roboto Bold"/>
                <a:cs typeface="Roboto Bold"/>
                <a:sym typeface="Roboto Bold"/>
              </a:rPr>
              <a:t>1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532042" y="3893847"/>
            <a:ext cx="4561276" cy="679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605"/>
              </a:lnSpc>
            </a:pPr>
            <a:r>
              <a:rPr lang="en-US" sz="3503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Hanya memiliki SDM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5568829" y="3640870"/>
            <a:ext cx="758541" cy="1109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73"/>
              </a:lnSpc>
            </a:pPr>
            <a:r>
              <a:rPr lang="en-US" sz="5858" b="true">
                <a:solidFill>
                  <a:srgbClr val="0B2F3D"/>
                </a:solidFill>
                <a:latin typeface="Roboto Bold"/>
                <a:ea typeface="Roboto Bold"/>
                <a:cs typeface="Roboto Bold"/>
                <a:sym typeface="Roboto Bold"/>
              </a:rPr>
              <a:t>2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5568829" y="4914900"/>
            <a:ext cx="758541" cy="1109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73"/>
              </a:lnSpc>
            </a:pPr>
            <a:r>
              <a:rPr lang="en-US" sz="5858" b="true">
                <a:solidFill>
                  <a:srgbClr val="0B2F3D"/>
                </a:solidFill>
                <a:latin typeface="Roboto Bold"/>
                <a:ea typeface="Roboto Bold"/>
                <a:cs typeface="Roboto Bold"/>
                <a:sym typeface="Roboto Bold"/>
              </a:rPr>
              <a:t>3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532042" y="5181600"/>
            <a:ext cx="4561276" cy="962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78"/>
              </a:lnSpc>
            </a:pPr>
            <a:r>
              <a:rPr lang="en-US" sz="3503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Hanya memiiliki bahan baku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5568829" y="6511292"/>
            <a:ext cx="758541" cy="1109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73"/>
              </a:lnSpc>
            </a:pPr>
            <a:r>
              <a:rPr lang="en-US" sz="5858" b="true">
                <a:solidFill>
                  <a:srgbClr val="0B2F3D"/>
                </a:solidFill>
                <a:latin typeface="Roboto Bold"/>
                <a:ea typeface="Roboto Bold"/>
                <a:cs typeface="Roboto Bold"/>
                <a:sym typeface="Roboto Bold"/>
              </a:rPr>
              <a:t>4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635956" y="8071592"/>
            <a:ext cx="5457363" cy="14288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78"/>
              </a:lnSpc>
            </a:pPr>
            <a:r>
              <a:rPr lang="en-US" sz="3503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Mampu memahami dan melaksanakan proses produksi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5568829" y="7980540"/>
            <a:ext cx="758541" cy="1109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73"/>
              </a:lnSpc>
            </a:pPr>
            <a:r>
              <a:rPr lang="en-US" sz="5858" b="true">
                <a:solidFill>
                  <a:srgbClr val="0B2F3D"/>
                </a:solidFill>
                <a:latin typeface="Roboto Bold"/>
                <a:ea typeface="Roboto Bold"/>
                <a:cs typeface="Roboto Bold"/>
                <a:sym typeface="Roboto Bold"/>
              </a:rPr>
              <a:t>5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532042" y="6718111"/>
            <a:ext cx="4561276" cy="962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78"/>
              </a:lnSpc>
            </a:pPr>
            <a:r>
              <a:rPr lang="en-US" sz="3503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Mampu mempelajari teknis produksi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551374" y="3996892"/>
            <a:ext cx="15185253" cy="1456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6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Bagaimana cara mendapatkan seluruh jawabannya?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863844" cy="10504149"/>
          </a:xfrm>
          <a:custGeom>
            <a:avLst/>
            <a:gdLst/>
            <a:ahLst/>
            <a:cxnLst/>
            <a:rect r="r" b="b" t="t" l="l"/>
            <a:pathLst>
              <a:path h="10504149" w="17863844">
                <a:moveTo>
                  <a:pt x="0" y="0"/>
                </a:moveTo>
                <a:lnTo>
                  <a:pt x="17863844" y="0"/>
                </a:lnTo>
                <a:lnTo>
                  <a:pt x="17863844" y="10504149"/>
                </a:lnTo>
                <a:lnTo>
                  <a:pt x="0" y="105041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585" r="0" b="-658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90277" y="501016"/>
            <a:ext cx="10668487" cy="13601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832"/>
              </a:lnSpc>
            </a:pPr>
            <a:r>
              <a:rPr lang="en-US" sz="10925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WAWANCARA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551374" y="3996892"/>
            <a:ext cx="15185253" cy="1456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6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Tanyakan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APAPUN</a:t>
            </a: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 dengan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ORANG </a:t>
            </a: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yang tepat dan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PERTANYAAN </a:t>
            </a: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yang tepat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9258300"/>
            <a:ext cx="2343200" cy="166258"/>
          </a:xfrm>
          <a:custGeom>
            <a:avLst/>
            <a:gdLst/>
            <a:ahLst/>
            <a:cxnLst/>
            <a:rect r="r" b="b" t="t" l="l"/>
            <a:pathLst>
              <a:path h="166258" w="2343200">
                <a:moveTo>
                  <a:pt x="0" y="0"/>
                </a:moveTo>
                <a:lnTo>
                  <a:pt x="2343200" y="0"/>
                </a:lnTo>
                <a:lnTo>
                  <a:pt x="2343200" y="166258"/>
                </a:lnTo>
                <a:lnTo>
                  <a:pt x="0" y="1662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772502" y="3116143"/>
            <a:ext cx="3630502" cy="3630502"/>
          </a:xfrm>
          <a:custGeom>
            <a:avLst/>
            <a:gdLst/>
            <a:ahLst/>
            <a:cxnLst/>
            <a:rect r="r" b="b" t="t" l="l"/>
            <a:pathLst>
              <a:path h="3630502" w="3630502">
                <a:moveTo>
                  <a:pt x="0" y="0"/>
                </a:moveTo>
                <a:lnTo>
                  <a:pt x="3630501" y="0"/>
                </a:lnTo>
                <a:lnTo>
                  <a:pt x="3630501" y="3630501"/>
                </a:lnTo>
                <a:lnTo>
                  <a:pt x="0" y="36305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127953" y="3314773"/>
            <a:ext cx="2837586" cy="3024558"/>
          </a:xfrm>
          <a:custGeom>
            <a:avLst/>
            <a:gdLst/>
            <a:ahLst/>
            <a:cxnLst/>
            <a:rect r="r" b="b" t="t" l="l"/>
            <a:pathLst>
              <a:path h="3024558" w="2837586">
                <a:moveTo>
                  <a:pt x="0" y="0"/>
                </a:moveTo>
                <a:lnTo>
                  <a:pt x="2837586" y="0"/>
                </a:lnTo>
                <a:lnTo>
                  <a:pt x="2837586" y="3024558"/>
                </a:lnTo>
                <a:lnTo>
                  <a:pt x="0" y="30245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072510" y="4883635"/>
            <a:ext cx="2287222" cy="2287222"/>
          </a:xfrm>
          <a:custGeom>
            <a:avLst/>
            <a:gdLst/>
            <a:ahLst/>
            <a:cxnLst/>
            <a:rect r="r" b="b" t="t" l="l"/>
            <a:pathLst>
              <a:path h="2287222" w="2287222">
                <a:moveTo>
                  <a:pt x="0" y="0"/>
                </a:moveTo>
                <a:lnTo>
                  <a:pt x="2287222" y="0"/>
                </a:lnTo>
                <a:lnTo>
                  <a:pt x="2287222" y="2287222"/>
                </a:lnTo>
                <a:lnTo>
                  <a:pt x="0" y="22872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7999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747502" y="5112802"/>
            <a:ext cx="9366492" cy="12524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10"/>
              </a:lnSpc>
            </a:pPr>
            <a:r>
              <a:rPr lang="en-US" sz="10122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TERIMA KASIH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DAHGF7j_62E</dc:identifier>
  <dcterms:modified xsi:type="dcterms:W3CDTF">2011-08-01T06:04:30Z</dcterms:modified>
  <cp:revision>1</cp:revision>
  <dc:title>Mengenal Peluang</dc:title>
</cp:coreProperties>
</file>